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1"/>
  </p:notesMasterIdLst>
  <p:sldIdLst>
    <p:sldId id="256" r:id="rId2"/>
    <p:sldId id="335" r:id="rId3"/>
    <p:sldId id="343" r:id="rId4"/>
    <p:sldId id="336" r:id="rId5"/>
    <p:sldId id="338" r:id="rId6"/>
    <p:sldId id="339" r:id="rId7"/>
    <p:sldId id="340" r:id="rId8"/>
    <p:sldId id="341" r:id="rId9"/>
    <p:sldId id="342"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7/8/2020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7/8/2020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7/8/2020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IN" sz="2700" b="1" dirty="0">
                <a:solidFill>
                  <a:srgbClr val="FF0000"/>
                </a:solidFill>
              </a:rPr>
              <a:t>TYPES OF COMPANY </a:t>
            </a:r>
            <a:r>
              <a:rPr lang="en-IN" sz="2700" b="1" dirty="0" smtClean="0">
                <a:solidFill>
                  <a:srgbClr val="FF0000"/>
                </a:solidFill>
              </a:rPr>
              <a:t>PART-C</a:t>
            </a:r>
            <a:endParaRPr sz="24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42900" y="500990"/>
            <a:ext cx="8458200" cy="5485091"/>
          </a:xfrm>
          <a:prstGeom prst="rect">
            <a:avLst/>
          </a:prstGeom>
        </p:spPr>
        <p:txBody>
          <a:bodyPr vert="horz" wrap="square" lIns="0" tIns="12700" rIns="0" bIns="0" rtlCol="0">
            <a:spAutoFit/>
          </a:bodyPr>
          <a:lstStyle/>
          <a:p>
            <a:pPr algn="just"/>
            <a:r>
              <a:rPr lang="en-US" sz="2800" b="1" dirty="0" smtClean="0">
                <a:solidFill>
                  <a:srgbClr val="FF0000"/>
                </a:solidFill>
                <a:latin typeface="+mj-lt"/>
              </a:rPr>
              <a:t>On the basis of Control:</a:t>
            </a:r>
            <a:endParaRPr lang="en-IN" sz="2800" b="1" dirty="0" smtClean="0">
              <a:solidFill>
                <a:srgbClr val="FF0000"/>
              </a:solidFill>
              <a:latin typeface="+mj-lt"/>
            </a:endParaRPr>
          </a:p>
          <a:p>
            <a:pPr algn="just"/>
            <a:endParaRPr lang="en-IN" sz="2600" b="1" dirty="0" smtClean="0">
              <a:solidFill>
                <a:srgbClr val="FF0000"/>
              </a:solidFill>
              <a:latin typeface="+mj-lt"/>
            </a:endParaRPr>
          </a:p>
          <a:p>
            <a:pPr algn="just"/>
            <a:r>
              <a:rPr lang="en-IN" sz="2600" b="1" dirty="0" smtClean="0">
                <a:solidFill>
                  <a:srgbClr val="00B050"/>
                </a:solidFill>
                <a:latin typeface="+mj-lt"/>
              </a:rPr>
              <a:t>a. Holding Company:</a:t>
            </a:r>
          </a:p>
          <a:p>
            <a:pPr algn="just"/>
            <a:endParaRPr lang="en-GB" sz="2600" dirty="0" smtClean="0">
              <a:solidFill>
                <a:srgbClr val="111111"/>
              </a:solidFill>
              <a:latin typeface="+mj-lt"/>
            </a:endParaRPr>
          </a:p>
          <a:p>
            <a:pPr algn="just">
              <a:lnSpc>
                <a:spcPct val="120000"/>
              </a:lnSpc>
            </a:pPr>
            <a:r>
              <a:rPr lang="en-GB" sz="2600" dirty="0" smtClean="0">
                <a:solidFill>
                  <a:srgbClr val="111111"/>
                </a:solidFill>
                <a:latin typeface="+mj-lt"/>
              </a:rPr>
              <a:t>A holding company is a type of financial organization that owns a controlling interest in other companies, which are called subsidiaries. The parent corporation can control the subsidiary's policies and oversee management decisions but doesn't run day-to-day operations. Holding companies are protected from losses accrued by subsidiaries—so if a subsidiary goes bankrupt, its creditors can't go after the holding company.</a:t>
            </a:r>
            <a:endParaRPr lang="en-GB" sz="2600" dirty="0">
              <a:solidFill>
                <a:srgbClr val="111111"/>
              </a:solidFill>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457200" y="420087"/>
            <a:ext cx="8305800" cy="6094489"/>
          </a:xfrm>
          <a:prstGeom prst="rect">
            <a:avLst/>
          </a:prstGeom>
        </p:spPr>
        <p:txBody>
          <a:bodyPr vert="horz" wrap="square" lIns="0" tIns="12700" rIns="0" bIns="0" rtlCol="0">
            <a:spAutoFit/>
          </a:bodyPr>
          <a:lstStyle/>
          <a:p>
            <a:r>
              <a:rPr lang="en-GB" sz="2600" b="1" i="0" dirty="0" smtClean="0">
                <a:solidFill>
                  <a:srgbClr val="00B050"/>
                </a:solidFill>
                <a:effectLst/>
                <a:latin typeface="+mj-lt"/>
              </a:rPr>
              <a:t>b. Subsidiary Company:</a:t>
            </a:r>
          </a:p>
          <a:p>
            <a:endParaRPr lang="en-GB" sz="2600" b="1" i="0" dirty="0">
              <a:solidFill>
                <a:srgbClr val="00B050"/>
              </a:solidFill>
              <a:effectLst/>
              <a:latin typeface="Roboto Slab"/>
            </a:endParaRPr>
          </a:p>
          <a:p>
            <a:pPr algn="just">
              <a:lnSpc>
                <a:spcPct val="120000"/>
              </a:lnSpc>
            </a:pPr>
            <a:r>
              <a:rPr lang="en-GB" sz="2600" b="0" i="0" dirty="0">
                <a:solidFill>
                  <a:srgbClr val="000000"/>
                </a:solidFill>
                <a:effectLst/>
                <a:latin typeface="+mj-lt"/>
              </a:rPr>
              <a:t>Section 2(87) of the Companies Act, 2013 defines the Subsidiary Company</a:t>
            </a:r>
            <a:r>
              <a:rPr lang="en-GB" sz="2600" b="0" i="0" dirty="0">
                <a:solidFill>
                  <a:srgbClr val="111111"/>
                </a:solidFill>
                <a:effectLst/>
                <a:latin typeface="+mj-lt"/>
              </a:rPr>
              <a:t>. </a:t>
            </a:r>
            <a:r>
              <a:rPr lang="en-GB" sz="2600" b="0" i="0" dirty="0">
                <a:solidFill>
                  <a:srgbClr val="000000"/>
                </a:solidFill>
                <a:effectLst/>
                <a:latin typeface="+mj-lt"/>
              </a:rPr>
              <a:t>The subsidiary company is the company that is controlled by the holding or parent company</a:t>
            </a:r>
            <a:r>
              <a:rPr lang="en-GB" sz="2600" b="0" i="0" dirty="0">
                <a:solidFill>
                  <a:srgbClr val="111111"/>
                </a:solidFill>
                <a:effectLst/>
                <a:latin typeface="+mj-lt"/>
              </a:rPr>
              <a:t>. </a:t>
            </a:r>
            <a:r>
              <a:rPr lang="en-GB" sz="2600" b="0" i="0" dirty="0">
                <a:solidFill>
                  <a:srgbClr val="000000"/>
                </a:solidFill>
                <a:effectLst/>
                <a:latin typeface="+mj-lt"/>
              </a:rPr>
              <a:t>It is defined as a company/body corporate where the holding company controls the composition of the Board of Directors</a:t>
            </a:r>
            <a:r>
              <a:rPr lang="en-GB" sz="2600" b="0" i="0" dirty="0" smtClean="0">
                <a:solidFill>
                  <a:srgbClr val="111111"/>
                </a:solidFill>
                <a:effectLst/>
                <a:latin typeface="+mj-lt"/>
              </a:rPr>
              <a:t>.</a:t>
            </a:r>
          </a:p>
          <a:p>
            <a:pPr algn="just">
              <a:lnSpc>
                <a:spcPct val="120000"/>
              </a:lnSpc>
            </a:pPr>
            <a:r>
              <a:rPr lang="en-GB" sz="2600" b="0" i="0" dirty="0" smtClean="0">
                <a:solidFill>
                  <a:srgbClr val="111111"/>
                </a:solidFill>
                <a:effectLst/>
                <a:latin typeface="+mj-lt"/>
              </a:rPr>
              <a:t> </a:t>
            </a:r>
            <a:endParaRPr lang="en-IN" sz="2600" b="0" i="0" dirty="0">
              <a:solidFill>
                <a:srgbClr val="111111"/>
              </a:solidFill>
              <a:effectLst/>
              <a:latin typeface="+mj-lt"/>
            </a:endParaRPr>
          </a:p>
          <a:p>
            <a:pPr algn="just">
              <a:lnSpc>
                <a:spcPct val="120000"/>
              </a:lnSpc>
            </a:pPr>
            <a:r>
              <a:rPr lang="en-IN" sz="2600" dirty="0">
                <a:solidFill>
                  <a:srgbClr val="111111"/>
                </a:solidFill>
                <a:latin typeface="+mj-lt"/>
              </a:rPr>
              <a:t>      </a:t>
            </a:r>
            <a:r>
              <a:rPr lang="en-GB" sz="2600" b="0" i="0" dirty="0">
                <a:solidFill>
                  <a:srgbClr val="111111"/>
                </a:solidFill>
                <a:effectLst/>
                <a:latin typeface="+mj-lt"/>
              </a:rPr>
              <a:t>As per the Companies Amendment Act, 2017, Section 2(87)(ii), if the holding company have control over more than one-half of the voting power of another company, that particular company will be identified as the subsidiary company</a:t>
            </a:r>
            <a:r>
              <a:rPr lang="en-GB" sz="2600" b="0" i="0" dirty="0" smtClean="0">
                <a:solidFill>
                  <a:srgbClr val="111111"/>
                </a:solidFill>
                <a:effectLst/>
                <a:latin typeface="+mj-lt"/>
              </a:rPr>
              <a:t>.</a:t>
            </a:r>
            <a:endParaRPr lang="en-US" sz="2600" dirty="0">
              <a:latin typeface="+mj-lt"/>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381001"/>
            <a:ext cx="8458200" cy="6214522"/>
          </a:xfrm>
          <a:prstGeom prst="rect">
            <a:avLst/>
          </a:prstGeom>
        </p:spPr>
        <p:txBody>
          <a:bodyPr vert="horz" wrap="square" lIns="0" tIns="12700" rIns="0" bIns="0" rtlCol="0">
            <a:spAutoFit/>
          </a:bodyPr>
          <a:lstStyle/>
          <a:p>
            <a:pPr algn="just"/>
            <a:r>
              <a:rPr lang="en-IN" sz="2800" b="1" dirty="0" smtClean="0">
                <a:solidFill>
                  <a:srgbClr val="00B050"/>
                </a:solidFill>
                <a:latin typeface="+mj-lt"/>
              </a:rPr>
              <a:t>c. Associate Company:</a:t>
            </a:r>
            <a:endParaRPr lang="en-US" sz="2800" b="1" dirty="0" smtClean="0">
              <a:solidFill>
                <a:srgbClr val="00B050"/>
              </a:solidFill>
              <a:latin typeface="+mj-lt"/>
            </a:endParaRPr>
          </a:p>
          <a:p>
            <a:pPr algn="just">
              <a:lnSpc>
                <a:spcPct val="50000"/>
              </a:lnSpc>
            </a:pPr>
            <a:endParaRPr lang="en-US" sz="2400" b="1" dirty="0">
              <a:solidFill>
                <a:srgbClr val="FF0000"/>
              </a:solidFill>
              <a:latin typeface="+mj-lt"/>
            </a:endParaRPr>
          </a:p>
          <a:p>
            <a:pPr algn="just"/>
            <a:r>
              <a:rPr lang="en-IN" sz="2400" b="1" dirty="0">
                <a:latin typeface="+mj-lt"/>
              </a:rPr>
              <a:t> </a:t>
            </a:r>
            <a:r>
              <a:rPr lang="en-IN" sz="2500" dirty="0">
                <a:latin typeface="+mj-lt"/>
              </a:rPr>
              <a:t>The</a:t>
            </a:r>
            <a:r>
              <a:rPr lang="en-US" sz="2500" dirty="0">
                <a:latin typeface="+mj-lt"/>
              </a:rPr>
              <a:t> term Associate Company has been defined in the Act. Associate Company means a company, in which that other company has a significant influence, but which is not a subsidiary Co. of the Co. having such influence and includes a joint venture company. "Significant influence" means control of </a:t>
            </a:r>
            <a:r>
              <a:rPr lang="en-US" sz="2500" dirty="0" err="1">
                <a:latin typeface="+mj-lt"/>
              </a:rPr>
              <a:t>atleast</a:t>
            </a:r>
            <a:r>
              <a:rPr lang="en-US" sz="2500" dirty="0">
                <a:latin typeface="+mj-lt"/>
              </a:rPr>
              <a:t> 20% of total share capital or of business decision under an agreement</a:t>
            </a:r>
            <a:r>
              <a:rPr lang="en-US" sz="2500" dirty="0" smtClean="0">
                <a:latin typeface="+mj-lt"/>
              </a:rPr>
              <a:t>.</a:t>
            </a:r>
          </a:p>
          <a:p>
            <a:pPr algn="just">
              <a:lnSpc>
                <a:spcPct val="50000"/>
              </a:lnSpc>
            </a:pPr>
            <a:endParaRPr lang="en-US" sz="2600" dirty="0" smtClean="0">
              <a:latin typeface="+mj-lt"/>
            </a:endParaRPr>
          </a:p>
          <a:p>
            <a:pPr algn="just"/>
            <a:r>
              <a:rPr lang="en-US" sz="2600" b="1" dirty="0" smtClean="0">
                <a:solidFill>
                  <a:srgbClr val="FF0000"/>
                </a:solidFill>
                <a:latin typeface="+mj-lt"/>
              </a:rPr>
              <a:t>On the basis of Access to Capital:</a:t>
            </a:r>
          </a:p>
          <a:p>
            <a:pPr algn="just"/>
            <a:endParaRPr lang="en-US" sz="2600" b="1" dirty="0" smtClean="0">
              <a:solidFill>
                <a:srgbClr val="FF0000"/>
              </a:solidFill>
              <a:latin typeface="+mj-lt"/>
            </a:endParaRPr>
          </a:p>
          <a:p>
            <a:pPr algn="just"/>
            <a:r>
              <a:rPr lang="en-US" sz="2600" b="1" dirty="0" smtClean="0">
                <a:latin typeface="+mj-lt"/>
              </a:rPr>
              <a:t> </a:t>
            </a:r>
            <a:r>
              <a:rPr lang="en-US" sz="2800" b="1" dirty="0" smtClean="0">
                <a:solidFill>
                  <a:srgbClr val="00B050"/>
                </a:solidFill>
                <a:latin typeface="+mj-lt"/>
              </a:rPr>
              <a:t>a. Listed Company:</a:t>
            </a:r>
            <a:endParaRPr lang="en-IN" sz="2800" b="1" dirty="0" smtClean="0">
              <a:solidFill>
                <a:srgbClr val="00B050"/>
              </a:solidFill>
              <a:latin typeface="+mj-lt"/>
            </a:endParaRPr>
          </a:p>
          <a:p>
            <a:pPr algn="just"/>
            <a:r>
              <a:rPr lang="en-US" sz="2000" dirty="0" smtClean="0">
                <a:latin typeface="+mj-lt"/>
              </a:rPr>
              <a:t> </a:t>
            </a:r>
            <a:r>
              <a:rPr lang="en-US" sz="2400" dirty="0" smtClean="0">
                <a:latin typeface="+mj-lt"/>
              </a:rPr>
              <a:t>A listed company means a company which is listen on different stock exchanges in India or outside India and their shares are traded on stock exchanges. All Listed companies make an agreement with stock exchanges and follow the guidelines given in Listing Agreement of every exchanges.</a:t>
            </a:r>
            <a:endParaRPr lang="en-US" sz="2400" dirty="0">
              <a:latin typeface="+mj-lt"/>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381000"/>
            <a:ext cx="8229600" cy="5614357"/>
          </a:xfrm>
          <a:prstGeom prst="rect">
            <a:avLst/>
          </a:prstGeom>
        </p:spPr>
        <p:txBody>
          <a:bodyPr vert="horz" wrap="square" lIns="0" tIns="12700" rIns="0" bIns="0" rtlCol="0">
            <a:spAutoFit/>
          </a:bodyPr>
          <a:lstStyle/>
          <a:p>
            <a:pPr algn="just"/>
            <a:r>
              <a:rPr lang="en-IN" sz="2600" b="1" dirty="0" smtClean="0">
                <a:solidFill>
                  <a:srgbClr val="00B050"/>
                </a:solidFill>
                <a:latin typeface="+mj-lt"/>
              </a:rPr>
              <a:t>b</a:t>
            </a:r>
            <a:r>
              <a:rPr lang="en-IN" sz="2600" b="1" i="0" dirty="0" smtClean="0">
                <a:solidFill>
                  <a:srgbClr val="00B050"/>
                </a:solidFill>
                <a:effectLst/>
                <a:latin typeface="+mj-lt"/>
              </a:rPr>
              <a:t>. Unlisted Company:</a:t>
            </a:r>
          </a:p>
          <a:p>
            <a:pPr algn="just"/>
            <a:endParaRPr lang="en-IN" sz="2600" b="1" i="0" dirty="0">
              <a:solidFill>
                <a:srgbClr val="00B050"/>
              </a:solidFill>
              <a:effectLst/>
              <a:latin typeface="+mj-lt"/>
            </a:endParaRPr>
          </a:p>
          <a:p>
            <a:pPr algn="just"/>
            <a:r>
              <a:rPr lang="en-GB" sz="2600" i="0" dirty="0">
                <a:effectLst/>
                <a:latin typeface="+mj-lt"/>
              </a:rPr>
              <a:t>An unlisted public company was a public company that is not listed on any stock exchange. Though the criteria vary somewhat between jurisdictions, a public company is a company that is registered as such and generally has a minimum share capital and a minimum number of </a:t>
            </a:r>
            <a:r>
              <a:rPr lang="en-GB" sz="2600" i="0" dirty="0" smtClean="0">
                <a:effectLst/>
                <a:latin typeface="+mj-lt"/>
              </a:rPr>
              <a:t>shareholders.</a:t>
            </a:r>
          </a:p>
          <a:p>
            <a:pPr algn="just"/>
            <a:endParaRPr lang="en-IN" sz="2600" i="0" dirty="0">
              <a:effectLst/>
              <a:latin typeface="+mj-lt"/>
            </a:endParaRPr>
          </a:p>
          <a:p>
            <a:pPr algn="just"/>
            <a:r>
              <a:rPr lang="en-IN" sz="2600" dirty="0">
                <a:latin typeface="+mj-lt"/>
                <a:cs typeface="Calibri" pitchFamily="34" charset="0"/>
              </a:rPr>
              <a:t>In other </a:t>
            </a:r>
            <a:r>
              <a:rPr lang="en-IN" sz="2600" dirty="0" smtClean="0">
                <a:latin typeface="+mj-lt"/>
                <a:cs typeface="Calibri" pitchFamily="34" charset="0"/>
              </a:rPr>
              <a:t>words, </a:t>
            </a:r>
            <a:r>
              <a:rPr lang="en-GB" sz="2600" i="0" dirty="0">
                <a:effectLst/>
                <a:latin typeface="+mj-lt"/>
              </a:rPr>
              <a:t>An unlisted company means a company whose shares are not available to general public for trading and not listed to stock exchanges. An unlisted company can be private limited company or public limited company.</a:t>
            </a:r>
            <a:endParaRPr lang="en-US" sz="2600" dirty="0">
              <a:latin typeface="+mj-lt"/>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136525"/>
            <a:ext cx="8420100" cy="6262227"/>
          </a:xfrm>
          <a:prstGeom prst="rect">
            <a:avLst/>
          </a:prstGeom>
        </p:spPr>
        <p:txBody>
          <a:bodyPr vert="horz" wrap="square" lIns="0" tIns="12700" rIns="0" bIns="0" rtlCol="0">
            <a:spAutoFit/>
          </a:bodyPr>
          <a:lstStyle/>
          <a:p>
            <a:pPr algn="just"/>
            <a:endParaRPr lang="en-IN" sz="2600" b="1" dirty="0" smtClean="0">
              <a:solidFill>
                <a:srgbClr val="FF0000"/>
              </a:solidFill>
              <a:latin typeface="+mj-lt"/>
            </a:endParaRPr>
          </a:p>
          <a:p>
            <a:pPr algn="just"/>
            <a:r>
              <a:rPr lang="en-US" sz="2600" b="1" dirty="0" smtClean="0">
                <a:solidFill>
                  <a:srgbClr val="FF0000"/>
                </a:solidFill>
              </a:rPr>
              <a:t>Other Companies:</a:t>
            </a:r>
            <a:endParaRPr lang="en-IN" sz="2600" b="1" dirty="0" smtClean="0">
              <a:solidFill>
                <a:srgbClr val="FF0000"/>
              </a:solidFill>
            </a:endParaRPr>
          </a:p>
          <a:p>
            <a:pPr algn="just"/>
            <a:endParaRPr lang="en-IN" sz="2600" b="1" dirty="0" smtClean="0">
              <a:solidFill>
                <a:srgbClr val="00B050"/>
              </a:solidFill>
              <a:latin typeface="+mj-lt"/>
            </a:endParaRPr>
          </a:p>
          <a:p>
            <a:pPr algn="just"/>
            <a:r>
              <a:rPr lang="en-IN" sz="2600" b="1" dirty="0" smtClean="0">
                <a:solidFill>
                  <a:srgbClr val="00B050"/>
                </a:solidFill>
                <a:latin typeface="+mj-lt"/>
              </a:rPr>
              <a:t>a. Government Company:</a:t>
            </a:r>
          </a:p>
          <a:p>
            <a:pPr algn="just"/>
            <a:endParaRPr lang="en-US" sz="2600" dirty="0" smtClean="0">
              <a:latin typeface="+mj-lt"/>
            </a:endParaRPr>
          </a:p>
          <a:p>
            <a:pPr algn="just">
              <a:lnSpc>
                <a:spcPct val="110000"/>
              </a:lnSpc>
            </a:pPr>
            <a:r>
              <a:rPr lang="en-US" sz="2500" dirty="0" smtClean="0">
                <a:latin typeface="+mj-lt"/>
              </a:rPr>
              <a:t>Government </a:t>
            </a:r>
            <a:r>
              <a:rPr lang="en-US" sz="2500" dirty="0">
                <a:latin typeface="+mj-lt"/>
              </a:rPr>
              <a:t>Company means a company in which not less than 51 per cent of the </a:t>
            </a:r>
            <a:r>
              <a:rPr lang="en-US" sz="2500" dirty="0" smtClean="0">
                <a:latin typeface="+mj-lt"/>
              </a:rPr>
              <a:t>paid-up share </a:t>
            </a:r>
            <a:r>
              <a:rPr lang="en-US" sz="2500" dirty="0">
                <a:latin typeface="+mj-lt"/>
              </a:rPr>
              <a:t>capital is held by: </a:t>
            </a:r>
            <a:endParaRPr lang="en-US" sz="2500" dirty="0" smtClean="0">
              <a:latin typeface="+mj-lt"/>
            </a:endParaRPr>
          </a:p>
          <a:p>
            <a:pPr algn="just">
              <a:lnSpc>
                <a:spcPct val="110000"/>
              </a:lnSpc>
            </a:pPr>
            <a:r>
              <a:rPr lang="en-US" sz="2500" dirty="0" smtClean="0">
                <a:latin typeface="+mj-lt"/>
              </a:rPr>
              <a:t> </a:t>
            </a:r>
            <a:r>
              <a:rPr lang="en-US" sz="2500" dirty="0">
                <a:latin typeface="+mj-lt"/>
              </a:rPr>
              <a:t>-the Central Government, or</a:t>
            </a:r>
          </a:p>
          <a:p>
            <a:pPr algn="just">
              <a:lnSpc>
                <a:spcPct val="110000"/>
              </a:lnSpc>
            </a:pPr>
            <a:r>
              <a:rPr lang="en-US" sz="2500" dirty="0">
                <a:latin typeface="+mj-lt"/>
              </a:rPr>
              <a:t> - Any State Government or Governments, or </a:t>
            </a:r>
          </a:p>
          <a:p>
            <a:pPr algn="just">
              <a:lnSpc>
                <a:spcPct val="110000"/>
              </a:lnSpc>
            </a:pPr>
            <a:r>
              <a:rPr lang="en-US" sz="2500" dirty="0">
                <a:latin typeface="+mj-lt"/>
              </a:rPr>
              <a:t> -partly by the Central Government and partly by one or more State Governments</a:t>
            </a:r>
            <a:r>
              <a:rPr lang="en-US" sz="2500" dirty="0" smtClean="0">
                <a:latin typeface="+mj-lt"/>
              </a:rPr>
              <a:t>.</a:t>
            </a:r>
          </a:p>
          <a:p>
            <a:pPr algn="just">
              <a:lnSpc>
                <a:spcPct val="110000"/>
              </a:lnSpc>
            </a:pPr>
            <a:r>
              <a:rPr lang="en-US" sz="2500" dirty="0" smtClean="0">
                <a:latin typeface="+mj-lt"/>
              </a:rPr>
              <a:t>Government </a:t>
            </a:r>
            <a:r>
              <a:rPr lang="en-US" sz="2500" dirty="0">
                <a:latin typeface="+mj-lt"/>
              </a:rPr>
              <a:t>Company includes a company which is a subsidiary of a Government </a:t>
            </a:r>
            <a:r>
              <a:rPr lang="en-US" sz="2500" dirty="0" smtClean="0">
                <a:latin typeface="+mj-lt"/>
              </a:rPr>
              <a:t>company. Government </a:t>
            </a:r>
            <a:r>
              <a:rPr lang="en-US" sz="2500" dirty="0">
                <a:latin typeface="+mj-lt"/>
              </a:rPr>
              <a:t>Company is a company in which at least 51% of the paid-up capital is held by the Government</a:t>
            </a:r>
            <a:r>
              <a:rPr lang="en-US" sz="2600" dirty="0" smtClean="0">
                <a:latin typeface="+mj-lt"/>
              </a:rPr>
              <a:t>.</a:t>
            </a:r>
            <a:endParaRPr lang="en-US" sz="2600" dirty="0">
              <a:latin typeface="+mj-lt"/>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81000" y="619398"/>
            <a:ext cx="8458200" cy="3736920"/>
          </a:xfrm>
          <a:prstGeom prst="rect">
            <a:avLst/>
          </a:prstGeom>
        </p:spPr>
        <p:txBody>
          <a:bodyPr vert="horz" wrap="square" lIns="0" tIns="12700" rIns="0" bIns="0" rtlCol="0">
            <a:spAutoFit/>
          </a:bodyPr>
          <a:lstStyle/>
          <a:p>
            <a:r>
              <a:rPr lang="en-IN" sz="2600" b="1" dirty="0" smtClean="0">
                <a:solidFill>
                  <a:srgbClr val="00B050"/>
                </a:solidFill>
                <a:latin typeface="+mj-lt"/>
              </a:rPr>
              <a:t>b. Foreign Company: </a:t>
            </a:r>
          </a:p>
          <a:p>
            <a:pPr algn="just">
              <a:lnSpc>
                <a:spcPct val="150000"/>
              </a:lnSpc>
            </a:pPr>
            <a:r>
              <a:rPr lang="en-GB" sz="2400" i="0" dirty="0" smtClean="0">
                <a:effectLst/>
                <a:latin typeface="+mj-lt"/>
              </a:rPr>
              <a:t>As </a:t>
            </a:r>
            <a:r>
              <a:rPr lang="en-GB" sz="2400" i="0" dirty="0">
                <a:effectLst/>
                <a:latin typeface="+mj-lt"/>
              </a:rPr>
              <a:t>per definition given under Section 2 (42) of the Companies Act, 2013;“foreign company” means any company or body corporate </a:t>
            </a:r>
            <a:r>
              <a:rPr lang="en-GB" sz="2400" b="0" i="0" dirty="0">
                <a:effectLst/>
                <a:latin typeface="+mj-lt"/>
              </a:rPr>
              <a:t>incorporated outside India which,—</a:t>
            </a:r>
          </a:p>
          <a:p>
            <a:pPr algn="just">
              <a:lnSpc>
                <a:spcPct val="150000"/>
              </a:lnSpc>
            </a:pPr>
            <a:r>
              <a:rPr lang="en-GB" sz="2400" b="0" i="0" dirty="0">
                <a:effectLst/>
                <a:latin typeface="+mj-lt"/>
              </a:rPr>
              <a:t>(a) has a place of business in India whether by itself or through an agent, physically or through electronic mode; and</a:t>
            </a:r>
          </a:p>
          <a:p>
            <a:pPr algn="just">
              <a:lnSpc>
                <a:spcPct val="150000"/>
              </a:lnSpc>
            </a:pPr>
            <a:r>
              <a:rPr lang="en-GB" sz="2400" b="0" i="0" dirty="0">
                <a:effectLst/>
                <a:latin typeface="+mj-lt"/>
              </a:rPr>
              <a:t>(b) conducts any business activity in India in any other manner.</a:t>
            </a: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381000" y="381000"/>
            <a:ext cx="8458200" cy="5398914"/>
          </a:xfrm>
          <a:prstGeom prst="rect">
            <a:avLst/>
          </a:prstGeom>
        </p:spPr>
        <p:txBody>
          <a:bodyPr vert="horz" wrap="square" lIns="0" tIns="12700" rIns="0" bIns="0" rtlCol="0">
            <a:spAutoFit/>
          </a:bodyPr>
          <a:lstStyle/>
          <a:p>
            <a:pPr algn="just"/>
            <a:r>
              <a:rPr lang="en-IN" sz="2600" b="1" dirty="0" smtClean="0">
                <a:solidFill>
                  <a:srgbClr val="00B050"/>
                </a:solidFill>
                <a:latin typeface="+mj-lt"/>
              </a:rPr>
              <a:t>c. Company for Charitable Objective:</a:t>
            </a:r>
          </a:p>
          <a:p>
            <a:pPr algn="just"/>
            <a:endParaRPr lang="en-IN" sz="2400" b="1" dirty="0">
              <a:latin typeface="+mj-lt"/>
            </a:endParaRPr>
          </a:p>
          <a:p>
            <a:pPr algn="just">
              <a:lnSpc>
                <a:spcPct val="120000"/>
              </a:lnSpc>
            </a:pPr>
            <a:r>
              <a:rPr lang="en-GB" sz="2400" dirty="0">
                <a:latin typeface="+mj-lt"/>
              </a:rPr>
              <a:t>The Companies Act defines a Section 8 company as one whose objectives is to promote fields of arts, commerce, science, research, education, sports, charity,</a:t>
            </a:r>
            <a:r>
              <a:rPr lang="en-IN" sz="2400" dirty="0">
                <a:latin typeface="+mj-lt"/>
              </a:rPr>
              <a:t> </a:t>
            </a:r>
            <a:r>
              <a:rPr lang="en-GB" sz="2400" dirty="0">
                <a:latin typeface="+mj-lt"/>
              </a:rPr>
              <a:t>social welfare, religion, environment protection, or other similar objectives. These companies also apply their profits towards the furtherance of their cause and do not pay any dividend to their members</a:t>
            </a:r>
            <a:r>
              <a:rPr lang="en-GB" sz="2400" dirty="0" smtClean="0">
                <a:latin typeface="+mj-lt"/>
              </a:rPr>
              <a:t>.</a:t>
            </a:r>
          </a:p>
          <a:p>
            <a:pPr algn="just">
              <a:lnSpc>
                <a:spcPct val="50000"/>
              </a:lnSpc>
            </a:pPr>
            <a:endParaRPr lang="en-IN" sz="2400" dirty="0">
              <a:latin typeface="+mj-lt"/>
            </a:endParaRPr>
          </a:p>
          <a:p>
            <a:pPr algn="just">
              <a:lnSpc>
                <a:spcPct val="120000"/>
              </a:lnSpc>
            </a:pPr>
            <a:r>
              <a:rPr lang="en-GB" sz="2400" dirty="0">
                <a:latin typeface="+mj-lt"/>
              </a:rPr>
              <a:t>Section 8 companies do not aim to make profits. Their objectives are purely charitable in nature. They aim to further causes like science, culture, research, sports, religion, etc.</a:t>
            </a:r>
            <a:endParaRPr lang="en-US" sz="2400" dirty="0">
              <a:latin typeface="+mj-lt"/>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xmlns="" id="{FDFEF092-6781-EE40-9DBF-5BC93F5F7578}"/>
              </a:ext>
            </a:extLst>
          </p:cNvPr>
          <p:cNvSpPr>
            <a:spLocks noGrp="1"/>
          </p:cNvSpPr>
          <p:nvPr>
            <p:ph type="sldNum" sz="quarter" idx="12"/>
          </p:nvPr>
        </p:nvSpPr>
        <p:spPr/>
        <p:txBody>
          <a:bodyPr/>
          <a:lstStyle/>
          <a:p>
            <a:pPr>
              <a:defRPr/>
            </a:pPr>
            <a:fld id="{FE88FBAD-9DA8-472F-839A-428AD1F4DEE1}" type="slidenum">
              <a:rPr lang="en-US" smtClean="0"/>
              <a:pPr>
                <a:defRPr/>
              </a:pPr>
              <a:t>9</a:t>
            </a:fld>
            <a:endParaRPr lang="en-US"/>
          </a:p>
        </p:txBody>
      </p:sp>
      <p:sp>
        <p:nvSpPr>
          <p:cNvPr id="8" name="Title 1">
            <a:extLst>
              <a:ext uri="{FF2B5EF4-FFF2-40B4-BE49-F238E27FC236}">
                <a16:creationId xmlns:a16="http://schemas.microsoft.com/office/drawing/2014/main" xmlns="" id="{456C733D-355F-0249-B395-D8155CCE93AC}"/>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b="1">
                <a:solidFill>
                  <a:srgbClr val="FF0000"/>
                </a:solidFill>
              </a:rPr>
              <a:t>Thank You</a:t>
            </a:r>
            <a:endParaRPr lang="en-US" sz="5000" b="1" dirty="0">
              <a:solidFill>
                <a:srgbClr val="FF0000"/>
              </a:solidFill>
            </a:endParaRPr>
          </a:p>
        </p:txBody>
      </p:sp>
    </p:spTree>
    <p:extLst>
      <p:ext uri="{BB962C8B-B14F-4D97-AF65-F5344CB8AC3E}">
        <p14:creationId xmlns:p14="http://schemas.microsoft.com/office/powerpoint/2010/main" xmlns="" val="3325494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4099</TotalTime>
  <Words>478</Words>
  <Application>Microsoft Office PowerPoint</Application>
  <PresentationFormat>On-screen Show (4:3)</PresentationFormat>
  <Paragraphs>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  Class: B.Com – Part-2  Subject: Business Regulatory Framework TOPIC:  TYPES OF COMPANY PART-C</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376</cp:revision>
  <dcterms:created xsi:type="dcterms:W3CDTF">2011-08-23T10:02:56Z</dcterms:created>
  <dcterms:modified xsi:type="dcterms:W3CDTF">2020-07-08T14:44:25Z</dcterms:modified>
</cp:coreProperties>
</file>